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8"/>
    <p:sldId id="258" r:id="rId9"/>
    <p:sldId id="259" r:id="rId10"/>
    <p:sldId id="260" r:id="rId11"/>
    <p:sldId id="261" r:id="rId12"/>
    <p:sldId id="262" r:id="rId13"/>
  </p:sldIdLst>
  <p:sldSz cx="12191695"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slide" Target="slides/slide2.xml"/><Relationship Id="rId9" Type="http://schemas.openxmlformats.org/officeDocument/2006/relationships/slide" Target="slides/slide3.xml"/><Relationship Id="rId10" Type="http://schemas.openxmlformats.org/officeDocument/2006/relationships/slide" Target="slides/slide4.xml"/><Relationship Id="rId11" Type="http://schemas.openxmlformats.org/officeDocument/2006/relationships/slide" Target="slides/slide5.xml"/><Relationship Id="rId12" Type="http://schemas.openxmlformats.org/officeDocument/2006/relationships/slide" Target="slides/slide6.xml"/><Relationship Id="rId13"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jpg"/></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AFAFA"/>
        </a:solidFill>
        <a:effectLst/>
      </p:bgPr>
    </p:bg>
    <p:spTree>
      <p:nvGrpSpPr>
        <p:cNvPr id="1" name=""/>
        <p:cNvGrpSpPr/>
        <p:nvPr/>
      </p:nvGrpSpPr>
      <p:grpSpPr/>
      <p:sp>
        <p:nvSpPr>
          <p:cNvPr id="2" name="Rectangle 1"/>
          <p:cNvSpPr/>
          <p:nvPr/>
        </p:nvSpPr>
        <p:spPr>
          <a:xfrm>
            <a:off x="548640" y="548640"/>
            <a:ext cx="146304" cy="146304"/>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438912"/>
            <a:ext cx="5486400" cy="365760"/>
          </a:xfrm>
          <a:prstGeom prst="rect">
            <a:avLst/>
          </a:prstGeom>
          <a:noFill/>
        </p:spPr>
        <p:txBody>
          <a:bodyPr wrap="none">
            <a:spAutoFit/>
          </a:bodyPr>
          <a:lstStyle/>
          <a:p>
            <a:r>
              <a:rPr sz="1300" b="1">
                <a:solidFill>
                  <a:srgbClr val="0A0A0A"/>
                </a:solidFill>
              </a:rPr>
              <a:t>Halden Audio</a:t>
            </a:r>
          </a:p>
        </p:txBody>
      </p:sp>
      <p:sp>
        <p:nvSpPr>
          <p:cNvPr id="4" name="TextBox 3"/>
          <p:cNvSpPr txBox="1"/>
          <p:nvPr/>
        </p:nvSpPr>
        <p:spPr>
          <a:xfrm>
            <a:off x="548640" y="2011680"/>
            <a:ext cx="6217920" cy="1828800"/>
          </a:xfrm>
          <a:prstGeom prst="rect">
            <a:avLst/>
          </a:prstGeom>
          <a:noFill/>
        </p:spPr>
        <p:txBody>
          <a:bodyPr wrap="square">
            <a:spAutoFit/>
          </a:bodyPr>
          <a:lstStyle/>
          <a:p>
            <a:r>
              <a:rPr sz="4400" b="1">
                <a:solidFill>
                  <a:srgbClr val="0A0A0A"/>
                </a:solidFill>
              </a:rPr>
              <a:t>The Halden media kit</a:t>
            </a:r>
          </a:p>
        </p:txBody>
      </p:sp>
      <p:pic>
        <p:nvPicPr>
          <p:cNvPr id="5" name="Picture 4" descr="helper-img-3.jpg"/>
          <p:cNvPicPr>
            <a:picLocks noChangeAspect="1"/>
          </p:cNvPicPr>
          <p:nvPr/>
        </p:nvPicPr>
        <p:blipFill>
          <a:blip r:embed="rId2"/>
          <a:stretch>
            <a:fillRect/>
          </a:stretch>
        </p:blipFill>
        <p:spPr>
          <a:xfrm>
            <a:off x="7223760" y="548640"/>
            <a:ext cx="8641080" cy="576072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AFAFA"/>
        </a:solidFill>
        <a:effectLst/>
      </p:bgPr>
    </p:bg>
    <p:spTree>
      <p:nvGrpSpPr>
        <p:cNvPr id="1" name=""/>
        <p:cNvGrpSpPr/>
        <p:nvPr/>
      </p:nvGrpSpPr>
      <p:grpSpPr/>
      <p:sp>
        <p:nvSpPr>
          <p:cNvPr id="2" name="Rectangle 1"/>
          <p:cNvSpPr/>
          <p:nvPr/>
        </p:nvSpPr>
        <p:spPr>
          <a:xfrm>
            <a:off x="548640" y="548640"/>
            <a:ext cx="146304" cy="146304"/>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438912"/>
            <a:ext cx="5486400" cy="365760"/>
          </a:xfrm>
          <a:prstGeom prst="rect">
            <a:avLst/>
          </a:prstGeom>
          <a:noFill/>
        </p:spPr>
        <p:txBody>
          <a:bodyPr wrap="none">
            <a:spAutoFit/>
          </a:bodyPr>
          <a:lstStyle/>
          <a:p>
            <a:r>
              <a:rPr sz="1300" b="1">
                <a:solidFill>
                  <a:srgbClr val="0A0A0A"/>
                </a:solidFill>
              </a:rPr>
              <a:t>Halden Audio</a:t>
            </a:r>
          </a:p>
        </p:txBody>
      </p:sp>
      <p:sp>
        <p:nvSpPr>
          <p:cNvPr id="4" name="TextBox 3"/>
          <p:cNvSpPr txBox="1"/>
          <p:nvPr/>
        </p:nvSpPr>
        <p:spPr>
          <a:xfrm>
            <a:off x="548640" y="2011680"/>
            <a:ext cx="6217920" cy="1828800"/>
          </a:xfrm>
          <a:prstGeom prst="rect">
            <a:avLst/>
          </a:prstGeom>
          <a:noFill/>
        </p:spPr>
        <p:txBody>
          <a:bodyPr wrap="square">
            <a:spAutoFit/>
          </a:bodyPr>
          <a:lstStyle/>
          <a:p>
            <a:r>
              <a:rPr sz="3400" b="1">
                <a:solidFill>
                  <a:srgbClr val="0A0A0A"/>
                </a:solidFill>
              </a:rPr>
              <a:t>Formats</a:t>
            </a:r>
          </a:p>
        </p:txBody>
      </p:sp>
      <p:sp>
        <p:nvSpPr>
          <p:cNvPr id="5" name="TextBox 4"/>
          <p:cNvSpPr txBox="1"/>
          <p:nvPr/>
        </p:nvSpPr>
        <p:spPr>
          <a:xfrm>
            <a:off x="548640" y="3017520"/>
            <a:ext cx="5669280" cy="2743200"/>
          </a:xfrm>
          <a:prstGeom prst="rect">
            <a:avLst/>
          </a:prstGeom>
          <a:noFill/>
        </p:spPr>
        <p:txBody>
          <a:bodyPr wrap="square">
            <a:spAutoFit/>
          </a:bodyPr>
          <a:lstStyle/>
          <a:p>
            <a:r>
              <a:rPr sz="1500">
                <a:solidFill>
                  <a:srgbClr val="525252"/>
                </a:solidFill>
              </a:rPr>
              <a:t>The appendix lists every source, with the date it was last checked. Each page is written to be read on its own, without the pages around it. Where a number moved, the note beside it says what moved it.</a:t>
            </a:r>
          </a:p>
        </p:txBody>
      </p:sp>
      <p:pic>
        <p:nvPicPr>
          <p:cNvPr id="6" name="Picture 5" descr="helper-img-11.jpg"/>
          <p:cNvPicPr>
            <a:picLocks noChangeAspect="1"/>
          </p:cNvPicPr>
          <p:nvPr/>
        </p:nvPicPr>
        <p:blipFill>
          <a:blip r:embed="rId2"/>
          <a:stretch>
            <a:fillRect/>
          </a:stretch>
        </p:blipFill>
        <p:spPr>
          <a:xfrm>
            <a:off x="7223760" y="548640"/>
            <a:ext cx="8635683" cy="576072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AFAFA"/>
        </a:solidFill>
        <a:effectLst/>
      </p:bgPr>
    </p:bg>
    <p:spTree>
      <p:nvGrpSpPr>
        <p:cNvPr id="1" name=""/>
        <p:cNvGrpSpPr/>
        <p:nvPr/>
      </p:nvGrpSpPr>
      <p:grpSpPr/>
      <p:sp>
        <p:nvSpPr>
          <p:cNvPr id="2" name="Rectangle 1"/>
          <p:cNvSpPr/>
          <p:nvPr/>
        </p:nvSpPr>
        <p:spPr>
          <a:xfrm>
            <a:off x="548640" y="548640"/>
            <a:ext cx="146304" cy="146304"/>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438912"/>
            <a:ext cx="5486400" cy="365760"/>
          </a:xfrm>
          <a:prstGeom prst="rect">
            <a:avLst/>
          </a:prstGeom>
          <a:noFill/>
        </p:spPr>
        <p:txBody>
          <a:bodyPr wrap="none">
            <a:spAutoFit/>
          </a:bodyPr>
          <a:lstStyle/>
          <a:p>
            <a:r>
              <a:rPr sz="1300" b="1">
                <a:solidFill>
                  <a:srgbClr val="0A0A0A"/>
                </a:solidFill>
              </a:rPr>
              <a:t>Halden Audio</a:t>
            </a:r>
          </a:p>
        </p:txBody>
      </p:sp>
      <p:sp>
        <p:nvSpPr>
          <p:cNvPr id="4" name="TextBox 3"/>
          <p:cNvSpPr txBox="1"/>
          <p:nvPr/>
        </p:nvSpPr>
        <p:spPr>
          <a:xfrm>
            <a:off x="548640" y="2011680"/>
            <a:ext cx="6217920" cy="1828800"/>
          </a:xfrm>
          <a:prstGeom prst="rect">
            <a:avLst/>
          </a:prstGeom>
          <a:noFill/>
        </p:spPr>
        <p:txBody>
          <a:bodyPr wrap="square">
            <a:spAutoFit/>
          </a:bodyPr>
          <a:lstStyle/>
          <a:p>
            <a:r>
              <a:rPr sz="3400" b="1">
                <a:solidFill>
                  <a:srgbClr val="0A0A0A"/>
                </a:solidFill>
              </a:rPr>
              <a:t>Placements</a:t>
            </a:r>
          </a:p>
        </p:txBody>
      </p:sp>
      <p:sp>
        <p:nvSpPr>
          <p:cNvPr id="5" name="TextBox 4"/>
          <p:cNvSpPr txBox="1"/>
          <p:nvPr/>
        </p:nvSpPr>
        <p:spPr>
          <a:xfrm>
            <a:off x="548640" y="3017520"/>
            <a:ext cx="5669280" cy="2743200"/>
          </a:xfrm>
          <a:prstGeom prst="rect">
            <a:avLst/>
          </a:prstGeom>
          <a:noFill/>
        </p:spPr>
        <p:txBody>
          <a:bodyPr wrap="square">
            <a:spAutoFit/>
          </a:bodyPr>
          <a:lstStyle/>
          <a:p>
            <a:r>
              <a:rPr sz="1500">
                <a:solidFill>
                  <a:srgbClr val="525252"/>
                </a:solidFill>
              </a:rPr>
              <a:t>Dates and owners are left blank on purpose, so the template can be reused. Every figure in this document comes from the last four quarters of reporting. A short summary opens every section, and the detail follows for anyone who wants it.</a:t>
            </a:r>
          </a:p>
        </p:txBody>
      </p:sp>
      <p:pic>
        <p:nvPicPr>
          <p:cNvPr id="6" name="Picture 5" descr="helper-img-15.jpg"/>
          <p:cNvPicPr>
            <a:picLocks noChangeAspect="1"/>
          </p:cNvPicPr>
          <p:nvPr/>
        </p:nvPicPr>
        <p:blipFill>
          <a:blip r:embed="rId2"/>
          <a:stretch>
            <a:fillRect/>
          </a:stretch>
        </p:blipFill>
        <p:spPr>
          <a:xfrm>
            <a:off x="7223760" y="548640"/>
            <a:ext cx="8641080" cy="576072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AFAFA"/>
        </a:solidFill>
        <a:effectLst/>
      </p:bgPr>
    </p:bg>
    <p:spTree>
      <p:nvGrpSpPr>
        <p:cNvPr id="1" name=""/>
        <p:cNvGrpSpPr/>
        <p:nvPr/>
      </p:nvGrpSpPr>
      <p:grpSpPr/>
      <p:sp>
        <p:nvSpPr>
          <p:cNvPr id="2" name="Rectangle 1"/>
          <p:cNvSpPr/>
          <p:nvPr/>
        </p:nvSpPr>
        <p:spPr>
          <a:xfrm>
            <a:off x="548640" y="548640"/>
            <a:ext cx="146304" cy="146304"/>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438912"/>
            <a:ext cx="5486400" cy="365760"/>
          </a:xfrm>
          <a:prstGeom prst="rect">
            <a:avLst/>
          </a:prstGeom>
          <a:noFill/>
        </p:spPr>
        <p:txBody>
          <a:bodyPr wrap="none">
            <a:spAutoFit/>
          </a:bodyPr>
          <a:lstStyle/>
          <a:p>
            <a:r>
              <a:rPr sz="1300" b="1">
                <a:solidFill>
                  <a:srgbClr val="0A0A0A"/>
                </a:solidFill>
              </a:rPr>
              <a:t>Halden Audio</a:t>
            </a:r>
          </a:p>
        </p:txBody>
      </p:sp>
      <p:sp>
        <p:nvSpPr>
          <p:cNvPr id="4" name="TextBox 3"/>
          <p:cNvSpPr txBox="1"/>
          <p:nvPr/>
        </p:nvSpPr>
        <p:spPr>
          <a:xfrm>
            <a:off x="548640" y="2011680"/>
            <a:ext cx="6217920" cy="1828800"/>
          </a:xfrm>
          <a:prstGeom prst="rect">
            <a:avLst/>
          </a:prstGeom>
          <a:noFill/>
        </p:spPr>
        <p:txBody>
          <a:bodyPr wrap="square">
            <a:spAutoFit/>
          </a:bodyPr>
          <a:lstStyle/>
          <a:p>
            <a:r>
              <a:rPr sz="3400" b="1">
                <a:solidFill>
                  <a:srgbClr val="0A0A0A"/>
                </a:solidFill>
              </a:rPr>
              <a:t>Measurement</a:t>
            </a:r>
          </a:p>
        </p:txBody>
      </p:sp>
      <p:sp>
        <p:nvSpPr>
          <p:cNvPr id="5" name="TextBox 4"/>
          <p:cNvSpPr txBox="1"/>
          <p:nvPr/>
        </p:nvSpPr>
        <p:spPr>
          <a:xfrm>
            <a:off x="548640" y="3017520"/>
            <a:ext cx="5669280" cy="2743200"/>
          </a:xfrm>
          <a:prstGeom prst="rect">
            <a:avLst/>
          </a:prstGeom>
          <a:noFill/>
        </p:spPr>
        <p:txBody>
          <a:bodyPr wrap="square">
            <a:spAutoFit/>
          </a:bodyPr>
          <a:lstStyle/>
          <a:p>
            <a:r>
              <a:rPr sz="1500">
                <a:solidFill>
                  <a:srgbClr val="525252"/>
                </a:solidFill>
              </a:rPr>
              <a:t>Dates and owners are left blank on purpose, so the template can be reused. The examples are drawn from real briefs, with client details removed. The appendix lists every source, with the date it was last checked.</a:t>
            </a:r>
          </a:p>
        </p:txBody>
      </p:sp>
      <p:pic>
        <p:nvPicPr>
          <p:cNvPr id="6" name="Picture 5" descr="helper-img-3.jpg"/>
          <p:cNvPicPr>
            <a:picLocks noChangeAspect="1"/>
          </p:cNvPicPr>
          <p:nvPr/>
        </p:nvPicPr>
        <p:blipFill>
          <a:blip r:embed="rId2"/>
          <a:stretch>
            <a:fillRect/>
          </a:stretch>
        </p:blipFill>
        <p:spPr>
          <a:xfrm>
            <a:off x="7223760" y="548640"/>
            <a:ext cx="8641080" cy="576072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AFAFA"/>
        </a:solidFill>
        <a:effectLst/>
      </p:bgPr>
    </p:bg>
    <p:spTree>
      <p:nvGrpSpPr>
        <p:cNvPr id="1" name=""/>
        <p:cNvGrpSpPr/>
        <p:nvPr/>
      </p:nvGrpSpPr>
      <p:grpSpPr/>
      <p:sp>
        <p:nvSpPr>
          <p:cNvPr id="2" name="Rectangle 1"/>
          <p:cNvSpPr/>
          <p:nvPr/>
        </p:nvSpPr>
        <p:spPr>
          <a:xfrm>
            <a:off x="548640" y="548640"/>
            <a:ext cx="146304" cy="146304"/>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438912"/>
            <a:ext cx="5486400" cy="365760"/>
          </a:xfrm>
          <a:prstGeom prst="rect">
            <a:avLst/>
          </a:prstGeom>
          <a:noFill/>
        </p:spPr>
        <p:txBody>
          <a:bodyPr wrap="none">
            <a:spAutoFit/>
          </a:bodyPr>
          <a:lstStyle/>
          <a:p>
            <a:r>
              <a:rPr sz="1300" b="1">
                <a:solidFill>
                  <a:srgbClr val="0A0A0A"/>
                </a:solidFill>
              </a:rPr>
              <a:t>Halden Audio</a:t>
            </a:r>
          </a:p>
        </p:txBody>
      </p:sp>
      <p:sp>
        <p:nvSpPr>
          <p:cNvPr id="4" name="TextBox 3"/>
          <p:cNvSpPr txBox="1"/>
          <p:nvPr/>
        </p:nvSpPr>
        <p:spPr>
          <a:xfrm>
            <a:off x="548640" y="2011680"/>
            <a:ext cx="6217920" cy="1828800"/>
          </a:xfrm>
          <a:prstGeom prst="rect">
            <a:avLst/>
          </a:prstGeom>
          <a:noFill/>
        </p:spPr>
        <p:txBody>
          <a:bodyPr wrap="square">
            <a:spAutoFit/>
          </a:bodyPr>
          <a:lstStyle/>
          <a:p>
            <a:r>
              <a:rPr sz="3400" b="1">
                <a:solidFill>
                  <a:srgbClr val="0A0A0A"/>
                </a:solidFill>
              </a:rPr>
              <a:t>Rates</a:t>
            </a:r>
          </a:p>
        </p:txBody>
      </p:sp>
      <p:sp>
        <p:nvSpPr>
          <p:cNvPr id="5" name="TextBox 4"/>
          <p:cNvSpPr txBox="1"/>
          <p:nvPr/>
        </p:nvSpPr>
        <p:spPr>
          <a:xfrm>
            <a:off x="548640" y="3017520"/>
            <a:ext cx="5669280" cy="2743200"/>
          </a:xfrm>
          <a:prstGeom prst="rect">
            <a:avLst/>
          </a:prstGeom>
          <a:noFill/>
        </p:spPr>
        <p:txBody>
          <a:bodyPr wrap="square">
            <a:spAutoFit/>
          </a:bodyPr>
          <a:lstStyle/>
          <a:p>
            <a:r>
              <a:rPr sz="1500">
                <a:solidFill>
                  <a:srgbClr val="525252"/>
                </a:solidFill>
              </a:rPr>
              <a:t>The examples are drawn from real briefs, with client details removed. The appendix lists every source, with the date it was last checked. Use the sections in order the first time, then return to the ones your team needs.</a:t>
            </a:r>
          </a:p>
        </p:txBody>
      </p:sp>
      <p:pic>
        <p:nvPicPr>
          <p:cNvPr id="6" name="Picture 5" descr="helper-img-11.jpg"/>
          <p:cNvPicPr>
            <a:picLocks noChangeAspect="1"/>
          </p:cNvPicPr>
          <p:nvPr/>
        </p:nvPicPr>
        <p:blipFill>
          <a:blip r:embed="rId2"/>
          <a:stretch>
            <a:fillRect/>
          </a:stretch>
        </p:blipFill>
        <p:spPr>
          <a:xfrm>
            <a:off x="7223760" y="548640"/>
            <a:ext cx="8635683" cy="576072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AFAFA"/>
        </a:solidFill>
        <a:effectLst/>
      </p:bgPr>
    </p:bg>
    <p:spTree>
      <p:nvGrpSpPr>
        <p:cNvPr id="1" name=""/>
        <p:cNvGrpSpPr/>
        <p:nvPr/>
      </p:nvGrpSpPr>
      <p:grpSpPr/>
      <p:sp>
        <p:nvSpPr>
          <p:cNvPr id="2" name="Rectangle 1"/>
          <p:cNvSpPr/>
          <p:nvPr/>
        </p:nvSpPr>
        <p:spPr>
          <a:xfrm>
            <a:off x="548640" y="548640"/>
            <a:ext cx="146304" cy="146304"/>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438912"/>
            <a:ext cx="5486400" cy="365760"/>
          </a:xfrm>
          <a:prstGeom prst="rect">
            <a:avLst/>
          </a:prstGeom>
          <a:noFill/>
        </p:spPr>
        <p:txBody>
          <a:bodyPr wrap="none">
            <a:spAutoFit/>
          </a:bodyPr>
          <a:lstStyle/>
          <a:p>
            <a:r>
              <a:rPr sz="1300" b="1">
                <a:solidFill>
                  <a:srgbClr val="0A0A0A"/>
                </a:solidFill>
              </a:rPr>
              <a:t>Halden Audio</a:t>
            </a:r>
          </a:p>
        </p:txBody>
      </p:sp>
      <p:sp>
        <p:nvSpPr>
          <p:cNvPr id="4" name="TextBox 3"/>
          <p:cNvSpPr txBox="1"/>
          <p:nvPr/>
        </p:nvSpPr>
        <p:spPr>
          <a:xfrm>
            <a:off x="548640" y="2011680"/>
            <a:ext cx="6217920" cy="1828800"/>
          </a:xfrm>
          <a:prstGeom prst="rect">
            <a:avLst/>
          </a:prstGeom>
          <a:noFill/>
        </p:spPr>
        <p:txBody>
          <a:bodyPr wrap="square">
            <a:spAutoFit/>
          </a:bodyPr>
          <a:lstStyle/>
          <a:p>
            <a:r>
              <a:rPr sz="3400" b="1">
                <a:solidFill>
                  <a:srgbClr val="0A0A0A"/>
                </a:solidFill>
              </a:rPr>
              <a:t>Next steps</a:t>
            </a:r>
          </a:p>
        </p:txBody>
      </p:sp>
      <p:sp>
        <p:nvSpPr>
          <p:cNvPr id="5" name="TextBox 4"/>
          <p:cNvSpPr txBox="1"/>
          <p:nvPr/>
        </p:nvSpPr>
        <p:spPr>
          <a:xfrm>
            <a:off x="548640" y="3017520"/>
            <a:ext cx="5669280" cy="2743200"/>
          </a:xfrm>
          <a:prstGeom prst="rect">
            <a:avLst/>
          </a:prstGeom>
          <a:noFill/>
        </p:spPr>
        <p:txBody>
          <a:bodyPr wrap="square">
            <a:spAutoFit/>
          </a:bodyPr>
          <a:lstStyle/>
          <a:p>
            <a:r>
              <a:rPr sz="1500">
                <a:solidFill>
                  <a:srgbClr val="525252"/>
                </a:solidFill>
              </a:rPr>
              <a:t>A short summary opens every section, and the detail follows for anyone who wants it. The examples are drawn from real briefs, with client details removed. Every figure in this document comes from the last four quarters of reporting.</a:t>
            </a:r>
          </a:p>
        </p:txBody>
      </p:sp>
      <p:pic>
        <p:nvPicPr>
          <p:cNvPr id="6" name="Picture 5" descr="helper-img-15.jpg"/>
          <p:cNvPicPr>
            <a:picLocks noChangeAspect="1"/>
          </p:cNvPicPr>
          <p:nvPr/>
        </p:nvPicPr>
        <p:blipFill>
          <a:blip r:embed="rId2"/>
          <a:stretch>
            <a:fillRect/>
          </a:stretch>
        </p:blipFill>
        <p:spPr>
          <a:xfrm>
            <a:off x="7223760" y="548640"/>
            <a:ext cx="8641080" cy="576072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AFAFA"/>
        </a:solidFill>
        <a:effectLst/>
      </p:bgPr>
    </p:bg>
    <p:spTree>
      <p:nvGrpSpPr>
        <p:cNvPr id="1" name=""/>
        <p:cNvGrpSpPr/>
        <p:nvPr/>
      </p:nvGrpSpPr>
      <p:grpSpPr/>
      <p:sp>
        <p:nvSpPr>
          <p:cNvPr id="2" name="Rectangle 1"/>
          <p:cNvSpPr/>
          <p:nvPr/>
        </p:nvSpPr>
        <p:spPr>
          <a:xfrm>
            <a:off x="548640" y="548640"/>
            <a:ext cx="146304" cy="146304"/>
          </a:xfrm>
          <a:prstGeom prst="rect">
            <a:avLst/>
          </a:prstGeom>
          <a:solidFill>
            <a:srgbClr val="2563E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 name="TextBox 2"/>
          <p:cNvSpPr txBox="1"/>
          <p:nvPr/>
        </p:nvSpPr>
        <p:spPr>
          <a:xfrm>
            <a:off x="777240" y="438912"/>
            <a:ext cx="5486400" cy="365760"/>
          </a:xfrm>
          <a:prstGeom prst="rect">
            <a:avLst/>
          </a:prstGeom>
          <a:noFill/>
        </p:spPr>
        <p:txBody>
          <a:bodyPr wrap="none">
            <a:spAutoFit/>
          </a:bodyPr>
          <a:lstStyle/>
          <a:p>
            <a:r>
              <a:rPr sz="1300" b="1">
                <a:solidFill>
                  <a:srgbClr val="0A0A0A"/>
                </a:solidFill>
              </a:rPr>
              <a:t>Halden Audio</a:t>
            </a:r>
          </a:p>
        </p:txBody>
      </p:sp>
      <p:sp>
        <p:nvSpPr>
          <p:cNvPr id="4" name="TextBox 3"/>
          <p:cNvSpPr txBox="1"/>
          <p:nvPr/>
        </p:nvSpPr>
        <p:spPr>
          <a:xfrm>
            <a:off x="548640" y="2011680"/>
            <a:ext cx="6217920" cy="1828800"/>
          </a:xfrm>
          <a:prstGeom prst="rect">
            <a:avLst/>
          </a:prstGeom>
          <a:noFill/>
        </p:spPr>
        <p:txBody>
          <a:bodyPr wrap="square">
            <a:spAutoFit/>
          </a:bodyPr>
          <a:lstStyle/>
          <a:p>
            <a:r>
              <a:rPr sz="3400" b="1">
                <a:solidFill>
                  <a:srgbClr val="0A0A0A"/>
                </a:solidFill>
              </a:rPr>
              <a:t>Who listens</a:t>
            </a:r>
          </a:p>
        </p:txBody>
      </p:sp>
      <p:sp>
        <p:nvSpPr>
          <p:cNvPr id="5" name="TextBox 4"/>
          <p:cNvSpPr txBox="1"/>
          <p:nvPr/>
        </p:nvSpPr>
        <p:spPr>
          <a:xfrm>
            <a:off x="548640" y="3017520"/>
            <a:ext cx="5669280" cy="2743200"/>
          </a:xfrm>
          <a:prstGeom prst="rect">
            <a:avLst/>
          </a:prstGeom>
          <a:noFill/>
        </p:spPr>
        <p:txBody>
          <a:bodyPr wrap="square">
            <a:spAutoFit/>
          </a:bodyPr>
          <a:lstStyle/>
          <a:p>
            <a:r>
              <a:rPr sz="1500">
                <a:solidFill>
                  <a:srgbClr val="525252"/>
                </a:solidFill>
              </a:rPr>
              <a:t>The checklist at the end is the version we use on live projects. Use the sections in order the first time, then return to the ones your team needs. The appendix lists every source, with the date it was last checked.</a:t>
            </a:r>
          </a:p>
        </p:txBody>
      </p:sp>
      <p:pic>
        <p:nvPicPr>
          <p:cNvPr id="6" name="Picture 5" descr="helper-img-3.jpg"/>
          <p:cNvPicPr>
            <a:picLocks noChangeAspect="1"/>
          </p:cNvPicPr>
          <p:nvPr/>
        </p:nvPicPr>
        <p:blipFill>
          <a:blip r:embed="rId2"/>
          <a:stretch>
            <a:fillRect/>
          </a:stretch>
        </p:blipFill>
        <p:spPr>
          <a:xfrm>
            <a:off x="7223760" y="548640"/>
            <a:ext cx="8641080" cy="576072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