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AFAFA"/>
        </a:solidFill>
        <a:effectLst/>
      </p:bgPr>
    </p:bg>
    <p:spTree>
      <p:nvGrpSpPr>
        <p:cNvPr id="1" name=""/>
        <p:cNvGrpSpPr/>
        <p:nvPr/>
      </p:nvGrpSpPr>
      <p:grpSpPr/>
      <p:sp>
        <p:nvSpPr>
          <p:cNvPr id="2" name="Rectangle 1"/>
          <p:cNvSpPr/>
          <p:nvPr/>
        </p:nvSpPr>
        <p:spPr>
          <a:xfrm>
            <a:off x="548640" y="548640"/>
            <a:ext cx="146304" cy="146304"/>
          </a:xfrm>
          <a:prstGeom prst="rect">
            <a:avLst/>
          </a:prstGeom>
          <a:solidFill>
            <a:srgbClr val="05966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77240" y="438912"/>
            <a:ext cx="5486400" cy="365760"/>
          </a:xfrm>
          <a:prstGeom prst="rect">
            <a:avLst/>
          </a:prstGeom>
          <a:noFill/>
        </p:spPr>
        <p:txBody>
          <a:bodyPr wrap="none">
            <a:spAutoFit/>
          </a:bodyPr>
          <a:lstStyle/>
          <a:p>
            <a:r>
              <a:rPr sz="1300" b="1">
                <a:solidFill>
                  <a:srgbClr val="0A0A0A"/>
                </a:solidFill>
              </a:rPr>
              <a:t>Fernline</a:t>
            </a:r>
          </a:p>
        </p:txBody>
      </p:sp>
      <p:sp>
        <p:nvSpPr>
          <p:cNvPr id="4" name="TextBox 3"/>
          <p:cNvSpPr txBox="1"/>
          <p:nvPr/>
        </p:nvSpPr>
        <p:spPr>
          <a:xfrm>
            <a:off x="548640" y="2011680"/>
            <a:ext cx="6217920" cy="1828800"/>
          </a:xfrm>
          <a:prstGeom prst="rect">
            <a:avLst/>
          </a:prstGeom>
          <a:noFill/>
        </p:spPr>
        <p:txBody>
          <a:bodyPr wrap="square">
            <a:spAutoFit/>
          </a:bodyPr>
          <a:lstStyle/>
          <a:p>
            <a:r>
              <a:rPr sz="4400" b="1">
                <a:solidFill>
                  <a:srgbClr val="0A0A0A"/>
                </a:solidFill>
              </a:rPr>
              <a:t>Board presentation</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AFAFA"/>
        </a:solidFill>
        <a:effectLst/>
      </p:bgPr>
    </p:bg>
    <p:spTree>
      <p:nvGrpSpPr>
        <p:cNvPr id="1" name=""/>
        <p:cNvGrpSpPr/>
        <p:nvPr/>
      </p:nvGrpSpPr>
      <p:grpSpPr/>
      <p:sp>
        <p:nvSpPr>
          <p:cNvPr id="2" name="Rectangle 1"/>
          <p:cNvSpPr/>
          <p:nvPr/>
        </p:nvSpPr>
        <p:spPr>
          <a:xfrm>
            <a:off x="548640" y="548640"/>
            <a:ext cx="146304" cy="146304"/>
          </a:xfrm>
          <a:prstGeom prst="rect">
            <a:avLst/>
          </a:prstGeom>
          <a:solidFill>
            <a:srgbClr val="05966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77240" y="438912"/>
            <a:ext cx="5486400" cy="365760"/>
          </a:xfrm>
          <a:prstGeom prst="rect">
            <a:avLst/>
          </a:prstGeom>
          <a:noFill/>
        </p:spPr>
        <p:txBody>
          <a:bodyPr wrap="none">
            <a:spAutoFit/>
          </a:bodyPr>
          <a:lstStyle/>
          <a:p>
            <a:r>
              <a:rPr sz="1300" b="1">
                <a:solidFill>
                  <a:srgbClr val="0A0A0A"/>
                </a:solidFill>
              </a:rPr>
              <a:t>Fernline</a:t>
            </a:r>
          </a:p>
        </p:txBody>
      </p:sp>
      <p:sp>
        <p:nvSpPr>
          <p:cNvPr id="4" name="TextBox 3"/>
          <p:cNvSpPr txBox="1"/>
          <p:nvPr/>
        </p:nvSpPr>
        <p:spPr>
          <a:xfrm>
            <a:off x="548640" y="2011680"/>
            <a:ext cx="6217920" cy="1828800"/>
          </a:xfrm>
          <a:prstGeom prst="rect">
            <a:avLst/>
          </a:prstGeom>
          <a:noFill/>
        </p:spPr>
        <p:txBody>
          <a:bodyPr wrap="square">
            <a:spAutoFit/>
          </a:bodyPr>
          <a:lstStyle/>
          <a:p>
            <a:r>
              <a:rPr sz="3400" b="1">
                <a:solidFill>
                  <a:srgbClr val="0A0A0A"/>
                </a:solidFill>
              </a:rPr>
              <a:t>Formats</a:t>
            </a:r>
          </a:p>
        </p:txBody>
      </p:sp>
      <p:sp>
        <p:nvSpPr>
          <p:cNvPr id="5" name="TextBox 4"/>
          <p:cNvSpPr txBox="1"/>
          <p:nvPr/>
        </p:nvSpPr>
        <p:spPr>
          <a:xfrm>
            <a:off x="548640" y="3017520"/>
            <a:ext cx="5669280" cy="2743200"/>
          </a:xfrm>
          <a:prstGeom prst="rect">
            <a:avLst/>
          </a:prstGeom>
          <a:noFill/>
        </p:spPr>
        <p:txBody>
          <a:bodyPr wrap="square">
            <a:spAutoFit/>
          </a:bodyPr>
          <a:lstStyle/>
          <a:p>
            <a:r>
              <a:rPr sz="1500">
                <a:solidFill>
                  <a:srgbClr val="525252"/>
                </a:solidFill>
              </a:rPr>
              <a:t>The checklist at the end is the version we use on live projects. Every figure in this document comes from the last four quarters of reporting. The examples are drawn from real briefs, with client details removed.</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AFAFA"/>
        </a:solidFill>
        <a:effectLst/>
      </p:bgPr>
    </p:bg>
    <p:spTree>
      <p:nvGrpSpPr>
        <p:cNvPr id="1" name=""/>
        <p:cNvGrpSpPr/>
        <p:nvPr/>
      </p:nvGrpSpPr>
      <p:grpSpPr/>
      <p:sp>
        <p:nvSpPr>
          <p:cNvPr id="2" name="Rectangle 1"/>
          <p:cNvSpPr/>
          <p:nvPr/>
        </p:nvSpPr>
        <p:spPr>
          <a:xfrm>
            <a:off x="548640" y="548640"/>
            <a:ext cx="146304" cy="146304"/>
          </a:xfrm>
          <a:prstGeom prst="rect">
            <a:avLst/>
          </a:prstGeom>
          <a:solidFill>
            <a:srgbClr val="05966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77240" y="438912"/>
            <a:ext cx="5486400" cy="365760"/>
          </a:xfrm>
          <a:prstGeom prst="rect">
            <a:avLst/>
          </a:prstGeom>
          <a:noFill/>
        </p:spPr>
        <p:txBody>
          <a:bodyPr wrap="none">
            <a:spAutoFit/>
          </a:bodyPr>
          <a:lstStyle/>
          <a:p>
            <a:r>
              <a:rPr sz="1300" b="1">
                <a:solidFill>
                  <a:srgbClr val="0A0A0A"/>
                </a:solidFill>
              </a:rPr>
              <a:t>Fernline</a:t>
            </a:r>
          </a:p>
        </p:txBody>
      </p:sp>
      <p:sp>
        <p:nvSpPr>
          <p:cNvPr id="4" name="TextBox 3"/>
          <p:cNvSpPr txBox="1"/>
          <p:nvPr/>
        </p:nvSpPr>
        <p:spPr>
          <a:xfrm>
            <a:off x="548640" y="2011680"/>
            <a:ext cx="6217920" cy="1828800"/>
          </a:xfrm>
          <a:prstGeom prst="rect">
            <a:avLst/>
          </a:prstGeom>
          <a:noFill/>
        </p:spPr>
        <p:txBody>
          <a:bodyPr wrap="square">
            <a:spAutoFit/>
          </a:bodyPr>
          <a:lstStyle/>
          <a:p>
            <a:r>
              <a:rPr sz="3400" b="1">
                <a:solidFill>
                  <a:srgbClr val="0A0A0A"/>
                </a:solidFill>
              </a:rPr>
              <a:t>Placements</a:t>
            </a:r>
          </a:p>
        </p:txBody>
      </p:sp>
      <p:sp>
        <p:nvSpPr>
          <p:cNvPr id="5" name="TextBox 4"/>
          <p:cNvSpPr txBox="1"/>
          <p:nvPr/>
        </p:nvSpPr>
        <p:spPr>
          <a:xfrm>
            <a:off x="548640" y="3017520"/>
            <a:ext cx="5669280" cy="2743200"/>
          </a:xfrm>
          <a:prstGeom prst="rect">
            <a:avLst/>
          </a:prstGeom>
          <a:noFill/>
        </p:spPr>
        <p:txBody>
          <a:bodyPr wrap="square">
            <a:spAutoFit/>
          </a:bodyPr>
          <a:lstStyle/>
          <a:p>
            <a:r>
              <a:rPr sz="1500">
                <a:solidFill>
                  <a:srgbClr val="525252"/>
                </a:solidFill>
              </a:rPr>
              <a:t>Nothing here depends on a particular tool, so it travels between teams. Every figure in this document comes from the last four quarters of reporting. Dates and owners are left blank on purpose, so the template can be reused.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AFAFA"/>
        </a:solidFill>
        <a:effectLst/>
      </p:bgPr>
    </p:bg>
    <p:spTree>
      <p:nvGrpSpPr>
        <p:cNvPr id="1" name=""/>
        <p:cNvGrpSpPr/>
        <p:nvPr/>
      </p:nvGrpSpPr>
      <p:grpSpPr/>
      <p:sp>
        <p:nvSpPr>
          <p:cNvPr id="2" name="Rectangle 1"/>
          <p:cNvSpPr/>
          <p:nvPr/>
        </p:nvSpPr>
        <p:spPr>
          <a:xfrm>
            <a:off x="548640" y="548640"/>
            <a:ext cx="146304" cy="146304"/>
          </a:xfrm>
          <a:prstGeom prst="rect">
            <a:avLst/>
          </a:prstGeom>
          <a:solidFill>
            <a:srgbClr val="05966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77240" y="438912"/>
            <a:ext cx="5486400" cy="365760"/>
          </a:xfrm>
          <a:prstGeom prst="rect">
            <a:avLst/>
          </a:prstGeom>
          <a:noFill/>
        </p:spPr>
        <p:txBody>
          <a:bodyPr wrap="none">
            <a:spAutoFit/>
          </a:bodyPr>
          <a:lstStyle/>
          <a:p>
            <a:r>
              <a:rPr sz="1300" b="1">
                <a:solidFill>
                  <a:srgbClr val="0A0A0A"/>
                </a:solidFill>
              </a:rPr>
              <a:t>Fernline</a:t>
            </a:r>
          </a:p>
        </p:txBody>
      </p:sp>
      <p:sp>
        <p:nvSpPr>
          <p:cNvPr id="4" name="TextBox 3"/>
          <p:cNvSpPr txBox="1"/>
          <p:nvPr/>
        </p:nvSpPr>
        <p:spPr>
          <a:xfrm>
            <a:off x="548640" y="2011680"/>
            <a:ext cx="6217920" cy="1828800"/>
          </a:xfrm>
          <a:prstGeom prst="rect">
            <a:avLst/>
          </a:prstGeom>
          <a:noFill/>
        </p:spPr>
        <p:txBody>
          <a:bodyPr wrap="square">
            <a:spAutoFit/>
          </a:bodyPr>
          <a:lstStyle/>
          <a:p>
            <a:r>
              <a:rPr sz="3400" b="1">
                <a:solidFill>
                  <a:srgbClr val="0A0A0A"/>
                </a:solidFill>
              </a:rPr>
              <a:t>Measurement</a:t>
            </a:r>
          </a:p>
        </p:txBody>
      </p:sp>
      <p:sp>
        <p:nvSpPr>
          <p:cNvPr id="5" name="TextBox 4"/>
          <p:cNvSpPr txBox="1"/>
          <p:nvPr/>
        </p:nvSpPr>
        <p:spPr>
          <a:xfrm>
            <a:off x="548640" y="3017520"/>
            <a:ext cx="5669280" cy="2743200"/>
          </a:xfrm>
          <a:prstGeom prst="rect">
            <a:avLst/>
          </a:prstGeom>
          <a:noFill/>
        </p:spPr>
        <p:txBody>
          <a:bodyPr wrap="square">
            <a:spAutoFit/>
          </a:bodyPr>
          <a:lstStyle/>
          <a:p>
            <a:r>
              <a:rPr sz="1500">
                <a:solidFill>
                  <a:srgbClr val="525252"/>
                </a:solidFill>
              </a:rPr>
              <a:t>The checklist at the end is the version we use on live projects. A short summary opens every section, and the detail follows for anyone who wants it. The examples are drawn from real briefs, with client details removed.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AFAFA"/>
        </a:solidFill>
        <a:effectLst/>
      </p:bgPr>
    </p:bg>
    <p:spTree>
      <p:nvGrpSpPr>
        <p:cNvPr id="1" name=""/>
        <p:cNvGrpSpPr/>
        <p:nvPr/>
      </p:nvGrpSpPr>
      <p:grpSpPr/>
      <p:sp>
        <p:nvSpPr>
          <p:cNvPr id="2" name="Rectangle 1"/>
          <p:cNvSpPr/>
          <p:nvPr/>
        </p:nvSpPr>
        <p:spPr>
          <a:xfrm>
            <a:off x="548640" y="548640"/>
            <a:ext cx="146304" cy="146304"/>
          </a:xfrm>
          <a:prstGeom prst="rect">
            <a:avLst/>
          </a:prstGeom>
          <a:solidFill>
            <a:srgbClr val="05966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77240" y="438912"/>
            <a:ext cx="5486400" cy="365760"/>
          </a:xfrm>
          <a:prstGeom prst="rect">
            <a:avLst/>
          </a:prstGeom>
          <a:noFill/>
        </p:spPr>
        <p:txBody>
          <a:bodyPr wrap="none">
            <a:spAutoFit/>
          </a:bodyPr>
          <a:lstStyle/>
          <a:p>
            <a:r>
              <a:rPr sz="1300" b="1">
                <a:solidFill>
                  <a:srgbClr val="0A0A0A"/>
                </a:solidFill>
              </a:rPr>
              <a:t>Fernline</a:t>
            </a:r>
          </a:p>
        </p:txBody>
      </p:sp>
      <p:sp>
        <p:nvSpPr>
          <p:cNvPr id="4" name="TextBox 3"/>
          <p:cNvSpPr txBox="1"/>
          <p:nvPr/>
        </p:nvSpPr>
        <p:spPr>
          <a:xfrm>
            <a:off x="548640" y="2011680"/>
            <a:ext cx="6217920" cy="1828800"/>
          </a:xfrm>
          <a:prstGeom prst="rect">
            <a:avLst/>
          </a:prstGeom>
          <a:noFill/>
        </p:spPr>
        <p:txBody>
          <a:bodyPr wrap="square">
            <a:spAutoFit/>
          </a:bodyPr>
          <a:lstStyle/>
          <a:p>
            <a:r>
              <a:rPr sz="3400" b="1">
                <a:solidFill>
                  <a:srgbClr val="0A0A0A"/>
                </a:solidFill>
              </a:rPr>
              <a:t>Rates</a:t>
            </a:r>
          </a:p>
        </p:txBody>
      </p:sp>
      <p:sp>
        <p:nvSpPr>
          <p:cNvPr id="5" name="TextBox 4"/>
          <p:cNvSpPr txBox="1"/>
          <p:nvPr/>
        </p:nvSpPr>
        <p:spPr>
          <a:xfrm>
            <a:off x="548640" y="3017520"/>
            <a:ext cx="5669280" cy="2743200"/>
          </a:xfrm>
          <a:prstGeom prst="rect">
            <a:avLst/>
          </a:prstGeom>
          <a:noFill/>
        </p:spPr>
        <p:txBody>
          <a:bodyPr wrap="square">
            <a:spAutoFit/>
          </a:bodyPr>
          <a:lstStyle/>
          <a:p>
            <a:r>
              <a:rPr sz="1500">
                <a:solidFill>
                  <a:srgbClr val="525252"/>
                </a:solidFill>
              </a:rPr>
              <a:t>Use the sections in order the first time, then return to the ones your team needs. Nothing here depends on a particular tool, so it travels between teams. The checklist at the end is the version we use on live projects.</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AFAFA"/>
        </a:solidFill>
        <a:effectLst/>
      </p:bgPr>
    </p:bg>
    <p:spTree>
      <p:nvGrpSpPr>
        <p:cNvPr id="1" name=""/>
        <p:cNvGrpSpPr/>
        <p:nvPr/>
      </p:nvGrpSpPr>
      <p:grpSpPr/>
      <p:sp>
        <p:nvSpPr>
          <p:cNvPr id="2" name="Rectangle 1"/>
          <p:cNvSpPr/>
          <p:nvPr/>
        </p:nvSpPr>
        <p:spPr>
          <a:xfrm>
            <a:off x="548640" y="548640"/>
            <a:ext cx="146304" cy="146304"/>
          </a:xfrm>
          <a:prstGeom prst="rect">
            <a:avLst/>
          </a:prstGeom>
          <a:solidFill>
            <a:srgbClr val="05966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77240" y="438912"/>
            <a:ext cx="5486400" cy="365760"/>
          </a:xfrm>
          <a:prstGeom prst="rect">
            <a:avLst/>
          </a:prstGeom>
          <a:noFill/>
        </p:spPr>
        <p:txBody>
          <a:bodyPr wrap="none">
            <a:spAutoFit/>
          </a:bodyPr>
          <a:lstStyle/>
          <a:p>
            <a:r>
              <a:rPr sz="1300" b="1">
                <a:solidFill>
                  <a:srgbClr val="0A0A0A"/>
                </a:solidFill>
              </a:rPr>
              <a:t>Fernline</a:t>
            </a:r>
          </a:p>
        </p:txBody>
      </p:sp>
      <p:sp>
        <p:nvSpPr>
          <p:cNvPr id="4" name="TextBox 3"/>
          <p:cNvSpPr txBox="1"/>
          <p:nvPr/>
        </p:nvSpPr>
        <p:spPr>
          <a:xfrm>
            <a:off x="548640" y="2011680"/>
            <a:ext cx="6217920" cy="1828800"/>
          </a:xfrm>
          <a:prstGeom prst="rect">
            <a:avLst/>
          </a:prstGeom>
          <a:noFill/>
        </p:spPr>
        <p:txBody>
          <a:bodyPr wrap="square">
            <a:spAutoFit/>
          </a:bodyPr>
          <a:lstStyle/>
          <a:p>
            <a:r>
              <a:rPr sz="3400" b="1">
                <a:solidFill>
                  <a:srgbClr val="0A0A0A"/>
                </a:solidFill>
              </a:rPr>
              <a:t>Next steps</a:t>
            </a:r>
          </a:p>
        </p:txBody>
      </p:sp>
      <p:sp>
        <p:nvSpPr>
          <p:cNvPr id="5" name="TextBox 4"/>
          <p:cNvSpPr txBox="1"/>
          <p:nvPr/>
        </p:nvSpPr>
        <p:spPr>
          <a:xfrm>
            <a:off x="548640" y="3017520"/>
            <a:ext cx="5669280" cy="2743200"/>
          </a:xfrm>
          <a:prstGeom prst="rect">
            <a:avLst/>
          </a:prstGeom>
          <a:noFill/>
        </p:spPr>
        <p:txBody>
          <a:bodyPr wrap="square">
            <a:spAutoFit/>
          </a:bodyPr>
          <a:lstStyle/>
          <a:p>
            <a:r>
              <a:rPr sz="1500">
                <a:solidFill>
                  <a:srgbClr val="525252"/>
                </a:solidFill>
              </a:rPr>
              <a:t>The examples are drawn from real briefs, with client details removed. Each page is written to be read on its own, without the pages around it. The checklist at the end is the version we use on live projects.</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AFAFA"/>
        </a:solidFill>
        <a:effectLst/>
      </p:bgPr>
    </p:bg>
    <p:spTree>
      <p:nvGrpSpPr>
        <p:cNvPr id="1" name=""/>
        <p:cNvGrpSpPr/>
        <p:nvPr/>
      </p:nvGrpSpPr>
      <p:grpSpPr/>
      <p:sp>
        <p:nvSpPr>
          <p:cNvPr id="2" name="Rectangle 1"/>
          <p:cNvSpPr/>
          <p:nvPr/>
        </p:nvSpPr>
        <p:spPr>
          <a:xfrm>
            <a:off x="548640" y="548640"/>
            <a:ext cx="146304" cy="146304"/>
          </a:xfrm>
          <a:prstGeom prst="rect">
            <a:avLst/>
          </a:prstGeom>
          <a:solidFill>
            <a:srgbClr val="05966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77240" y="438912"/>
            <a:ext cx="5486400" cy="365760"/>
          </a:xfrm>
          <a:prstGeom prst="rect">
            <a:avLst/>
          </a:prstGeom>
          <a:noFill/>
        </p:spPr>
        <p:txBody>
          <a:bodyPr wrap="none">
            <a:spAutoFit/>
          </a:bodyPr>
          <a:lstStyle/>
          <a:p>
            <a:r>
              <a:rPr sz="1300" b="1">
                <a:solidFill>
                  <a:srgbClr val="0A0A0A"/>
                </a:solidFill>
              </a:rPr>
              <a:t>Fernline</a:t>
            </a:r>
          </a:p>
        </p:txBody>
      </p:sp>
      <p:sp>
        <p:nvSpPr>
          <p:cNvPr id="4" name="TextBox 3"/>
          <p:cNvSpPr txBox="1"/>
          <p:nvPr/>
        </p:nvSpPr>
        <p:spPr>
          <a:xfrm>
            <a:off x="548640" y="2011680"/>
            <a:ext cx="6217920" cy="1828800"/>
          </a:xfrm>
          <a:prstGeom prst="rect">
            <a:avLst/>
          </a:prstGeom>
          <a:noFill/>
        </p:spPr>
        <p:txBody>
          <a:bodyPr wrap="square">
            <a:spAutoFit/>
          </a:bodyPr>
          <a:lstStyle/>
          <a:p>
            <a:r>
              <a:rPr sz="3400" b="1">
                <a:solidFill>
                  <a:srgbClr val="0A0A0A"/>
                </a:solidFill>
              </a:rPr>
              <a:t>Who listens</a:t>
            </a:r>
          </a:p>
        </p:txBody>
      </p:sp>
      <p:sp>
        <p:nvSpPr>
          <p:cNvPr id="5" name="TextBox 4"/>
          <p:cNvSpPr txBox="1"/>
          <p:nvPr/>
        </p:nvSpPr>
        <p:spPr>
          <a:xfrm>
            <a:off x="548640" y="3017520"/>
            <a:ext cx="5669280" cy="2743200"/>
          </a:xfrm>
          <a:prstGeom prst="rect">
            <a:avLst/>
          </a:prstGeom>
          <a:noFill/>
        </p:spPr>
        <p:txBody>
          <a:bodyPr wrap="square">
            <a:spAutoFit/>
          </a:bodyPr>
          <a:lstStyle/>
          <a:p>
            <a:r>
              <a:rPr sz="1500">
                <a:solidFill>
                  <a:srgbClr val="525252"/>
                </a:solidFill>
              </a:rPr>
              <a:t>A short summary opens every section, and the detail follows for anyone who wants it. Every figure in this document comes from the last four quarters of reporting. Each page is written to be read on its own, without the pages around it.</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AFAFA"/>
        </a:solidFill>
        <a:effectLst/>
      </p:bgPr>
    </p:bg>
    <p:spTree>
      <p:nvGrpSpPr>
        <p:cNvPr id="1" name=""/>
        <p:cNvGrpSpPr/>
        <p:nvPr/>
      </p:nvGrpSpPr>
      <p:grpSpPr/>
      <p:sp>
        <p:nvSpPr>
          <p:cNvPr id="2" name="Rectangle 1"/>
          <p:cNvSpPr/>
          <p:nvPr/>
        </p:nvSpPr>
        <p:spPr>
          <a:xfrm>
            <a:off x="548640" y="548640"/>
            <a:ext cx="146304" cy="146304"/>
          </a:xfrm>
          <a:prstGeom prst="rect">
            <a:avLst/>
          </a:prstGeom>
          <a:solidFill>
            <a:srgbClr val="05966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77240" y="438912"/>
            <a:ext cx="5486400" cy="365760"/>
          </a:xfrm>
          <a:prstGeom prst="rect">
            <a:avLst/>
          </a:prstGeom>
          <a:noFill/>
        </p:spPr>
        <p:txBody>
          <a:bodyPr wrap="none">
            <a:spAutoFit/>
          </a:bodyPr>
          <a:lstStyle/>
          <a:p>
            <a:r>
              <a:rPr sz="1300" b="1">
                <a:solidFill>
                  <a:srgbClr val="0A0A0A"/>
                </a:solidFill>
              </a:rPr>
              <a:t>Fernline</a:t>
            </a:r>
          </a:p>
        </p:txBody>
      </p:sp>
      <p:sp>
        <p:nvSpPr>
          <p:cNvPr id="4" name="TextBox 3"/>
          <p:cNvSpPr txBox="1"/>
          <p:nvPr/>
        </p:nvSpPr>
        <p:spPr>
          <a:xfrm>
            <a:off x="548640" y="2011680"/>
            <a:ext cx="6217920" cy="1828800"/>
          </a:xfrm>
          <a:prstGeom prst="rect">
            <a:avLst/>
          </a:prstGeom>
          <a:noFill/>
        </p:spPr>
        <p:txBody>
          <a:bodyPr wrap="square">
            <a:spAutoFit/>
          </a:bodyPr>
          <a:lstStyle/>
          <a:p>
            <a:r>
              <a:rPr sz="3400" b="1">
                <a:solidFill>
                  <a:srgbClr val="0A0A0A"/>
                </a:solidFill>
              </a:rPr>
              <a:t>Formats</a:t>
            </a:r>
          </a:p>
        </p:txBody>
      </p:sp>
      <p:sp>
        <p:nvSpPr>
          <p:cNvPr id="5" name="TextBox 4"/>
          <p:cNvSpPr txBox="1"/>
          <p:nvPr/>
        </p:nvSpPr>
        <p:spPr>
          <a:xfrm>
            <a:off x="548640" y="3017520"/>
            <a:ext cx="5669280" cy="2743200"/>
          </a:xfrm>
          <a:prstGeom prst="rect">
            <a:avLst/>
          </a:prstGeom>
          <a:noFill/>
        </p:spPr>
        <p:txBody>
          <a:bodyPr wrap="square">
            <a:spAutoFit/>
          </a:bodyPr>
          <a:lstStyle/>
          <a:p>
            <a:r>
              <a:rPr sz="1500">
                <a:solidFill>
                  <a:srgbClr val="525252"/>
                </a:solidFill>
              </a:rPr>
              <a:t>The examples are drawn from real briefs, with client details removed. Each page is written to be read on its own, without the pages around it. The appendix lists every source, with the date it was last checked.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